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79" r:id="rId4"/>
    <p:sldId id="282" r:id="rId5"/>
    <p:sldId id="284" r:id="rId6"/>
    <p:sldId id="283" r:id="rId7"/>
    <p:sldId id="286" r:id="rId8"/>
    <p:sldId id="287" r:id="rId9"/>
    <p:sldId id="288" r:id="rId10"/>
    <p:sldId id="285" r:id="rId11"/>
    <p:sldId id="289" r:id="rId12"/>
    <p:sldId id="291" r:id="rId13"/>
    <p:sldId id="290" r:id="rId14"/>
    <p:sldId id="292" r:id="rId15"/>
    <p:sldId id="293" r:id="rId16"/>
    <p:sldId id="294" r:id="rId17"/>
    <p:sldId id="296" r:id="rId18"/>
    <p:sldId id="295" r:id="rId19"/>
    <p:sldId id="297" r:id="rId20"/>
    <p:sldId id="278" r:id="rId2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Nunito" pitchFamily="2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gmkUBmnhpRuLClcUlRbnZPkqy5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381C1E-5A65-4C26-941D-F9A2D20AB47F}">
  <a:tblStyle styleId="{88381C1E-5A65-4C26-941D-F9A2D20AB47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3A9C35A-E069-4501-8603-5A300FE64EE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31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04275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0ADD9132-4489-05A4-5927-5451A2B25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>
            <a:extLst>
              <a:ext uri="{FF2B5EF4-FFF2-40B4-BE49-F238E27FC236}">
                <a16:creationId xmlns:a16="http://schemas.microsoft.com/office/drawing/2014/main" id="{8C9B98E5-6A4F-E71B-9725-235A3E1E6D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9:notes">
            <a:extLst>
              <a:ext uri="{FF2B5EF4-FFF2-40B4-BE49-F238E27FC236}">
                <a16:creationId xmlns:a16="http://schemas.microsoft.com/office/drawing/2014/main" id="{F609DE86-489C-C79A-E8B7-7DD503AEA6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752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F40F715E-A58D-C4B6-0EF1-A0787FD37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>
            <a:extLst>
              <a:ext uri="{FF2B5EF4-FFF2-40B4-BE49-F238E27FC236}">
                <a16:creationId xmlns:a16="http://schemas.microsoft.com/office/drawing/2014/main" id="{0C87F259-1285-5317-A3E7-F4BC0E9521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9:notes">
            <a:extLst>
              <a:ext uri="{FF2B5EF4-FFF2-40B4-BE49-F238E27FC236}">
                <a16:creationId xmlns:a16="http://schemas.microsoft.com/office/drawing/2014/main" id="{8BC86232-A64F-524A-16E3-EE9E2C62B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548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529871A6-6437-BCCC-283B-B2E9B899A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>
            <a:extLst>
              <a:ext uri="{FF2B5EF4-FFF2-40B4-BE49-F238E27FC236}">
                <a16:creationId xmlns:a16="http://schemas.microsoft.com/office/drawing/2014/main" id="{B8A844EF-2D0B-B1FE-C15D-33AFADBD3C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9:notes">
            <a:extLst>
              <a:ext uri="{FF2B5EF4-FFF2-40B4-BE49-F238E27FC236}">
                <a16:creationId xmlns:a16="http://schemas.microsoft.com/office/drawing/2014/main" id="{C163E826-DB41-63B5-7BFA-2309DC1A77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964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04FD0AEE-1074-CD96-F4C5-799BC9DE3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>
            <a:extLst>
              <a:ext uri="{FF2B5EF4-FFF2-40B4-BE49-F238E27FC236}">
                <a16:creationId xmlns:a16="http://schemas.microsoft.com/office/drawing/2014/main" id="{F153064F-41A6-1CC8-EE62-CC42A8F8C3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9:notes">
            <a:extLst>
              <a:ext uri="{FF2B5EF4-FFF2-40B4-BE49-F238E27FC236}">
                <a16:creationId xmlns:a16="http://schemas.microsoft.com/office/drawing/2014/main" id="{5222AECC-BBF4-F88C-5FFB-A5B1432A15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4685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7C3C4AC1-434B-3164-FD96-16ED49F0E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>
            <a:extLst>
              <a:ext uri="{FF2B5EF4-FFF2-40B4-BE49-F238E27FC236}">
                <a16:creationId xmlns:a16="http://schemas.microsoft.com/office/drawing/2014/main" id="{C2EDCEDA-18B5-1B9F-38A6-A25E2CFA23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9:notes">
            <a:extLst>
              <a:ext uri="{FF2B5EF4-FFF2-40B4-BE49-F238E27FC236}">
                <a16:creationId xmlns:a16="http://schemas.microsoft.com/office/drawing/2014/main" id="{DFEBFFD0-C4FB-0255-5B89-9FAC0B6DD5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559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B0557040-D15D-DFC4-BF09-85990100A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>
            <a:extLst>
              <a:ext uri="{FF2B5EF4-FFF2-40B4-BE49-F238E27FC236}">
                <a16:creationId xmlns:a16="http://schemas.microsoft.com/office/drawing/2014/main" id="{36C3B2AB-1C30-7F1C-5287-669ABB5411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:notes">
            <a:extLst>
              <a:ext uri="{FF2B5EF4-FFF2-40B4-BE49-F238E27FC236}">
                <a16:creationId xmlns:a16="http://schemas.microsoft.com/office/drawing/2014/main" id="{4424070B-FAF1-90A4-A677-2D3FB8D6D3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5898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3B570015-F08A-90DC-8097-A06B88109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>
            <a:extLst>
              <a:ext uri="{FF2B5EF4-FFF2-40B4-BE49-F238E27FC236}">
                <a16:creationId xmlns:a16="http://schemas.microsoft.com/office/drawing/2014/main" id="{29EC1E31-616D-8563-B3EC-E0230B4D79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:notes">
            <a:extLst>
              <a:ext uri="{FF2B5EF4-FFF2-40B4-BE49-F238E27FC236}">
                <a16:creationId xmlns:a16="http://schemas.microsoft.com/office/drawing/2014/main" id="{B1A1A9B8-2426-92E9-9242-43806036C5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159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B0316BAD-97BB-08C4-6B16-16F040B59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>
            <a:extLst>
              <a:ext uri="{FF2B5EF4-FFF2-40B4-BE49-F238E27FC236}">
                <a16:creationId xmlns:a16="http://schemas.microsoft.com/office/drawing/2014/main" id="{E704ECF1-A289-8B90-C61B-E7591F1512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:notes">
            <a:extLst>
              <a:ext uri="{FF2B5EF4-FFF2-40B4-BE49-F238E27FC236}">
                <a16:creationId xmlns:a16="http://schemas.microsoft.com/office/drawing/2014/main" id="{DDE8C434-EEE9-137A-D090-AE38F7784C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2283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E42AC9D1-7A9B-8A95-9B09-19F0F3C70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>
            <a:extLst>
              <a:ext uri="{FF2B5EF4-FFF2-40B4-BE49-F238E27FC236}">
                <a16:creationId xmlns:a16="http://schemas.microsoft.com/office/drawing/2014/main" id="{73AF51B2-C8E5-09BE-7EF9-1EBC031654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:notes">
            <a:extLst>
              <a:ext uri="{FF2B5EF4-FFF2-40B4-BE49-F238E27FC236}">
                <a16:creationId xmlns:a16="http://schemas.microsoft.com/office/drawing/2014/main" id="{DDA7A6E9-8BDD-C874-C433-140F2A2F98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1984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30546C99-13E8-BDD6-34C8-43B5B8F7C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>
            <a:extLst>
              <a:ext uri="{FF2B5EF4-FFF2-40B4-BE49-F238E27FC236}">
                <a16:creationId xmlns:a16="http://schemas.microsoft.com/office/drawing/2014/main" id="{00E84C5D-E06D-ED76-7D57-41EEF9EB70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:notes">
            <a:extLst>
              <a:ext uri="{FF2B5EF4-FFF2-40B4-BE49-F238E27FC236}">
                <a16:creationId xmlns:a16="http://schemas.microsoft.com/office/drawing/2014/main" id="{A52A8DEA-A26F-2C85-BE1E-047A5945E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9819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0065f45fc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30065f45fc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5135FBA0-FAD2-8BED-E288-5AD83854D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>
            <a:extLst>
              <a:ext uri="{FF2B5EF4-FFF2-40B4-BE49-F238E27FC236}">
                <a16:creationId xmlns:a16="http://schemas.microsoft.com/office/drawing/2014/main" id="{1EF7B539-5723-70A6-3935-8A951EBFFE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9:notes">
            <a:extLst>
              <a:ext uri="{FF2B5EF4-FFF2-40B4-BE49-F238E27FC236}">
                <a16:creationId xmlns:a16="http://schemas.microsoft.com/office/drawing/2014/main" id="{7F8A3A0B-2D6E-62C7-6720-47A38332BA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5662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329AA0BA-877F-C16D-30CD-35F9040DF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>
            <a:extLst>
              <a:ext uri="{FF2B5EF4-FFF2-40B4-BE49-F238E27FC236}">
                <a16:creationId xmlns:a16="http://schemas.microsoft.com/office/drawing/2014/main" id="{15E78A4B-B527-7883-025E-094B224162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9:notes">
            <a:extLst>
              <a:ext uri="{FF2B5EF4-FFF2-40B4-BE49-F238E27FC236}">
                <a16:creationId xmlns:a16="http://schemas.microsoft.com/office/drawing/2014/main" id="{802672B5-8F51-330D-E8BB-DA34B792EF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7370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818E6C5D-CD38-D013-D130-3530D5011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>
            <a:extLst>
              <a:ext uri="{FF2B5EF4-FFF2-40B4-BE49-F238E27FC236}">
                <a16:creationId xmlns:a16="http://schemas.microsoft.com/office/drawing/2014/main" id="{599C7C00-843C-41F4-48A0-866E4D4013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9:notes">
            <a:extLst>
              <a:ext uri="{FF2B5EF4-FFF2-40B4-BE49-F238E27FC236}">
                <a16:creationId xmlns:a16="http://schemas.microsoft.com/office/drawing/2014/main" id="{B2BF438A-3A7A-3656-E022-6B0D889CD4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2532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C92DDA8D-F428-22EC-29C4-9C8E079F7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>
            <a:extLst>
              <a:ext uri="{FF2B5EF4-FFF2-40B4-BE49-F238E27FC236}">
                <a16:creationId xmlns:a16="http://schemas.microsoft.com/office/drawing/2014/main" id="{8438DA0B-D0E1-9337-49CE-9B446B1604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9:notes">
            <a:extLst>
              <a:ext uri="{FF2B5EF4-FFF2-40B4-BE49-F238E27FC236}">
                <a16:creationId xmlns:a16="http://schemas.microsoft.com/office/drawing/2014/main" id="{12137B4D-0B94-85D6-4130-AD828A7A44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47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2AE9AB37-91A9-5E25-5461-2474A7A7F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>
            <a:extLst>
              <a:ext uri="{FF2B5EF4-FFF2-40B4-BE49-F238E27FC236}">
                <a16:creationId xmlns:a16="http://schemas.microsoft.com/office/drawing/2014/main" id="{361AB81B-87FA-196C-75AC-1F4F074353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9:notes">
            <a:extLst>
              <a:ext uri="{FF2B5EF4-FFF2-40B4-BE49-F238E27FC236}">
                <a16:creationId xmlns:a16="http://schemas.microsoft.com/office/drawing/2014/main" id="{F8C78FCA-F068-A196-6794-E34C3617B2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133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E6A3A601-C8AB-4755-1728-32D7FB515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>
            <a:extLst>
              <a:ext uri="{FF2B5EF4-FFF2-40B4-BE49-F238E27FC236}">
                <a16:creationId xmlns:a16="http://schemas.microsoft.com/office/drawing/2014/main" id="{2C530CCD-7DC0-42BB-3A2C-86F52C5D90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9:notes">
            <a:extLst>
              <a:ext uri="{FF2B5EF4-FFF2-40B4-BE49-F238E27FC236}">
                <a16:creationId xmlns:a16="http://schemas.microsoft.com/office/drawing/2014/main" id="{4DA8DA37-8E5A-D324-F82D-39ADFEC5BB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608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B9AB4C5A-BB43-69D7-CAE5-54F0C4404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:notes">
            <a:extLst>
              <a:ext uri="{FF2B5EF4-FFF2-40B4-BE49-F238E27FC236}">
                <a16:creationId xmlns:a16="http://schemas.microsoft.com/office/drawing/2014/main" id="{D70844C2-240D-136D-6880-C62BC7932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9:notes">
            <a:extLst>
              <a:ext uri="{FF2B5EF4-FFF2-40B4-BE49-F238E27FC236}">
                <a16:creationId xmlns:a16="http://schemas.microsoft.com/office/drawing/2014/main" id="{504D939B-C965-06B0-3D05-C323B6707F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4524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82f21c82ec_0_103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g282f21c82ec_0_103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g282f21c82ec_0_103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g282f21c82ec_0_103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g282f21c82ec_0_103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g282f21c82ec_0_103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282f21c82ec_0_9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g282f21c82ec_0_99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g282f21c82ec_0_997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g282f21c82ec_0_997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g282f21c82ec_0_997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22" name="Google Shape;22;g282f21c82ec_0_997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g282f21c82ec_0_997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g282f21c82ec_0_99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g282f21c82ec_0_997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26" name="Google Shape;26;g282f21c82ec_0_997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g282f21c82ec_0_997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g282f21c82ec_0_997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Google Shape;29;g282f21c82ec_0_997"/>
          <p:cNvGrpSpPr/>
          <p:nvPr/>
        </p:nvGrpSpPr>
        <p:grpSpPr>
          <a:xfrm>
            <a:off x="7057468" y="5088"/>
            <a:ext cx="1851281" cy="752108"/>
            <a:chOff x="6917201" y="0"/>
            <a:chExt cx="2227776" cy="863400"/>
          </a:xfrm>
        </p:grpSpPr>
        <p:sp>
          <p:nvSpPr>
            <p:cNvPr id="30" name="Google Shape;30;g282f21c82ec_0_99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g282f21c82ec_0_99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g282f21c82ec_0_99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33;g282f21c82ec_0_997"/>
          <p:cNvGrpSpPr/>
          <p:nvPr/>
        </p:nvGrpSpPr>
        <p:grpSpPr>
          <a:xfrm>
            <a:off x="6553032" y="4217852"/>
            <a:ext cx="2389067" cy="925737"/>
            <a:chOff x="6917201" y="0"/>
            <a:chExt cx="2227776" cy="863400"/>
          </a:xfrm>
        </p:grpSpPr>
        <p:sp>
          <p:nvSpPr>
            <p:cNvPr id="34" name="Google Shape;34;g282f21c82ec_0_99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g282f21c82ec_0_99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g282f21c82ec_0_99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37;g282f21c82ec_0_997"/>
          <p:cNvGrpSpPr/>
          <p:nvPr/>
        </p:nvGrpSpPr>
        <p:grpSpPr>
          <a:xfrm>
            <a:off x="199149" y="4055652"/>
            <a:ext cx="2795413" cy="1083308"/>
            <a:chOff x="6917201" y="0"/>
            <a:chExt cx="2227776" cy="863400"/>
          </a:xfrm>
        </p:grpSpPr>
        <p:sp>
          <p:nvSpPr>
            <p:cNvPr id="38" name="Google Shape;38;g282f21c82ec_0_99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g282f21c82ec_0_99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g282f21c82ec_0_99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g282f21c82ec_0_997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2" name="Google Shape;42;g282f21c82ec_0_997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g282f21c82ec_0_99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82f21c82ec_0_1025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g282f21c82ec_0_1025"/>
          <p:cNvGrpSpPr/>
          <p:nvPr/>
        </p:nvGrpSpPr>
        <p:grpSpPr>
          <a:xfrm>
            <a:off x="5594191" y="3961115"/>
            <a:ext cx="2910144" cy="1182340"/>
            <a:chOff x="6917201" y="0"/>
            <a:chExt cx="2227776" cy="863400"/>
          </a:xfrm>
        </p:grpSpPr>
        <p:sp>
          <p:nvSpPr>
            <p:cNvPr id="47" name="Google Shape;47;g282f21c82ec_0_102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g282f21c82ec_0_102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g282f21c82ec_0_10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g282f21c82ec_0_1025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51" name="Google Shape;51;g282f21c82ec_0_102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g282f21c82ec_0_102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g282f21c82ec_0_10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g282f21c82ec_0_1025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g282f21c82ec_0_102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2f21c82ec_0_104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282f21c82ec_0_104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282f21c82ec_0_104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282f21c82ec_0_104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g282f21c82ec_0_104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g282f21c82ec_0_1044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g282f21c82ec_0_104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82f21c82ec_0_105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g282f21c82ec_0_105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282f21c82ec_0_10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282f21c82ec_0_105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g282f21c82ec_0_105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2f21c82ec_0_1065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282f21c82ec_0_1065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" name="Google Shape;73;g282f21c82ec_0_1065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74" name="Google Shape;74;g282f21c82ec_0_1065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g282f21c82ec_0_1065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g282f21c82ec_0_1065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g282f21c82ec_0_106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" name="Google Shape;78;g282f21c82ec_0_1065"/>
          <p:cNvGrpSpPr/>
          <p:nvPr/>
        </p:nvGrpSpPr>
        <p:grpSpPr>
          <a:xfrm>
            <a:off x="34934" y="4522125"/>
            <a:ext cx="1593305" cy="617072"/>
            <a:chOff x="6917201" y="0"/>
            <a:chExt cx="2227776" cy="863400"/>
          </a:xfrm>
        </p:grpSpPr>
        <p:sp>
          <p:nvSpPr>
            <p:cNvPr id="79" name="Google Shape;79;g282f21c82ec_0_106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282f21c82ec_0_106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g282f21c82ec_0_106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" name="Google Shape;82;g282f21c82ec_0_1065"/>
          <p:cNvGrpSpPr/>
          <p:nvPr/>
        </p:nvGrpSpPr>
        <p:grpSpPr>
          <a:xfrm>
            <a:off x="5886353" y="1243"/>
            <a:ext cx="3257454" cy="1261514"/>
            <a:chOff x="6917201" y="0"/>
            <a:chExt cx="2227776" cy="863400"/>
          </a:xfrm>
        </p:grpSpPr>
        <p:sp>
          <p:nvSpPr>
            <p:cNvPr id="83" name="Google Shape;83;g282f21c82ec_0_106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g282f21c82ec_0_106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282f21c82ec_0_106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g282f21c82ec_0_1065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87" name="Google Shape;87;g282f21c82ec_0_106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2f21c82ec_0_109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282f21c82ec_0_109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282f21c82ec_0_109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282f21c82ec_0_1091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93" name="Google Shape;93;g282f21c82ec_0_109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2f21c82ec_0_1097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g282f21c82ec_0_1097"/>
          <p:cNvGrpSpPr/>
          <p:nvPr/>
        </p:nvGrpSpPr>
        <p:grpSpPr>
          <a:xfrm>
            <a:off x="5959222" y="4119576"/>
            <a:ext cx="2520951" cy="1024165"/>
            <a:chOff x="6917201" y="0"/>
            <a:chExt cx="2227776" cy="863400"/>
          </a:xfrm>
        </p:grpSpPr>
        <p:sp>
          <p:nvSpPr>
            <p:cNvPr id="97" name="Google Shape;97;g282f21c82ec_0_109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g282f21c82ec_0_109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g282f21c82ec_0_109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100;g282f21c82ec_0_1097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101" name="Google Shape;101;g282f21c82ec_0_109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g282f21c82ec_0_109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g282f21c82ec_0_109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g282f21c82ec_0_1097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g282f21c82ec_0_1097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g282f21c82ec_0_109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2f21c82ec_0_11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82f21c82ec_0_9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g282f21c82ec_0_9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g282f21c82ec_0_99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320" y="424529"/>
            <a:ext cx="1376580" cy="452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9" name="Google Shape;119;p8"/>
          <p:cNvGraphicFramePr/>
          <p:nvPr>
            <p:extLst>
              <p:ext uri="{D42A27DB-BD31-4B8C-83A1-F6EECF244321}">
                <p14:modId xmlns:p14="http://schemas.microsoft.com/office/powerpoint/2010/main" val="2379077803"/>
              </p:ext>
            </p:extLst>
          </p:nvPr>
        </p:nvGraphicFramePr>
        <p:xfrm>
          <a:off x="2256142" y="2604168"/>
          <a:ext cx="4631715" cy="1219250"/>
        </p:xfrm>
        <a:graphic>
          <a:graphicData uri="http://schemas.openxmlformats.org/drawingml/2006/table">
            <a:tbl>
              <a:tblPr firstRow="1" bandRow="1">
                <a:noFill/>
                <a:tableStyleId>{88381C1E-5A65-4C26-941D-F9A2D20AB47F}</a:tableStyleId>
              </a:tblPr>
              <a:tblGrid>
                <a:gridCol w="2767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3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>
                          <a:solidFill>
                            <a:srgbClr val="6C6C6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sz="1000" u="none" strike="noStrike" cap="none" dirty="0">
                        <a:solidFill>
                          <a:srgbClr val="6C6C6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>
                          <a:solidFill>
                            <a:srgbClr val="6C6C6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Matric No</a:t>
                      </a:r>
                      <a:endParaRPr sz="1000" u="none" strike="noStrike" cap="none" dirty="0">
                        <a:solidFill>
                          <a:srgbClr val="6C6C6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6C6C6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ARULMURUGAN A/L SUBRAMANIYAM</a:t>
                      </a:r>
                      <a:endParaRPr sz="1000" b="1" u="none" strike="noStrike" cap="none" dirty="0">
                        <a:solidFill>
                          <a:srgbClr val="6C6C6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6C6C6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SX210291ECJHS01</a:t>
                      </a:r>
                      <a:endParaRPr sz="1000" b="1" u="none" strike="noStrike" cap="none" dirty="0">
                        <a:solidFill>
                          <a:srgbClr val="6C6C6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6C6C6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CHE KU MARDIAH BINTI CHE KU MAHHADI</a:t>
                      </a:r>
                      <a:endParaRPr sz="1000" b="1" u="none" strike="noStrike" cap="none" dirty="0">
                        <a:solidFill>
                          <a:srgbClr val="6C6C6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6C6C6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SX241899ECJHF01</a:t>
                      </a:r>
                      <a:endParaRPr sz="1000" b="1" u="none" strike="noStrike" cap="none" dirty="0">
                        <a:solidFill>
                          <a:srgbClr val="6C6C6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6C6C6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LEE MING DA (NICHOLAS)</a:t>
                      </a:r>
                      <a:endParaRPr sz="1000" b="1" u="none" strike="noStrike" cap="none" dirty="0">
                        <a:solidFill>
                          <a:srgbClr val="6C6C6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6C6C6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SX240634ECRHS01</a:t>
                      </a:r>
                      <a:endParaRPr sz="1000" b="1" u="none" strike="noStrike" cap="none" dirty="0">
                        <a:solidFill>
                          <a:srgbClr val="6C6C6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000" b="1" u="none" strike="noStrike" cap="none" dirty="0">
                          <a:solidFill>
                            <a:srgbClr val="6C6C6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LOUIS PAUL A/L KUALIANTAISAMI</a:t>
                      </a:r>
                      <a:endParaRPr sz="1000" b="1" u="none" strike="noStrike" cap="none" dirty="0">
                        <a:solidFill>
                          <a:srgbClr val="6C6C6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000" b="1" u="none" strike="noStrike" cap="none" dirty="0">
                          <a:solidFill>
                            <a:srgbClr val="6C6C6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SX240262ECRHS01</a:t>
                      </a:r>
                      <a:endParaRPr sz="1000" b="1" u="none" strike="noStrike" cap="none" dirty="0">
                        <a:solidFill>
                          <a:srgbClr val="6C6C6C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6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0" name="Google Shape;120;p8"/>
          <p:cNvSpPr txBox="1"/>
          <p:nvPr/>
        </p:nvSpPr>
        <p:spPr>
          <a:xfrm>
            <a:off x="3846077" y="2171671"/>
            <a:ext cx="154141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Group</a:t>
            </a:r>
            <a:r>
              <a:rPr lang="en-US" sz="1400" b="1" i="0" u="none" strike="noStrike" cap="none" dirty="0">
                <a:solidFill>
                  <a:srgbClr val="6C6C6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b="1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Members</a:t>
            </a:r>
            <a:endParaRPr sz="1400" b="1" i="0" u="none" strike="noStrike" cap="none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8"/>
          <p:cNvSpPr txBox="1"/>
          <p:nvPr/>
        </p:nvSpPr>
        <p:spPr>
          <a:xfrm>
            <a:off x="2097522" y="973013"/>
            <a:ext cx="5221408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GROUP 3: SYSTEM UNIT AND ITS 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               </a:t>
            </a:r>
            <a:r>
              <a:rPr lang="en-US" sz="2400" b="1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COMPONENTS  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0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endParaRPr sz="2000" b="1" i="0" u="none" strike="noStrike" cap="none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7F3623E4-B514-C8B1-6705-AD5C4B030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>
            <a:extLst>
              <a:ext uri="{FF2B5EF4-FFF2-40B4-BE49-F238E27FC236}">
                <a16:creationId xmlns:a16="http://schemas.microsoft.com/office/drawing/2014/main" id="{DAA9B0F2-3171-E60F-4678-918AB15462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320" y="424529"/>
            <a:ext cx="1376580" cy="4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003ED3-ED90-88CF-DAF5-154389F5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35" y="380657"/>
            <a:ext cx="2914801" cy="608718"/>
          </a:xfrm>
        </p:spPr>
        <p:txBody>
          <a:bodyPr>
            <a:noAutofit/>
          </a:bodyPr>
          <a:lstStyle/>
          <a:p>
            <a:pPr algn="ctr"/>
            <a:r>
              <a:rPr lang="en-MY" sz="2400" b="1" dirty="0">
                <a:solidFill>
                  <a:schemeClr val="bg2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Description of CPU</a:t>
            </a:r>
            <a:endParaRPr lang="en-MY" sz="2400" dirty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24999C-4E1F-41AC-D058-46130CEBD0AF}"/>
              </a:ext>
            </a:extLst>
          </p:cNvPr>
          <p:cNvSpPr txBox="1"/>
          <p:nvPr/>
        </p:nvSpPr>
        <p:spPr>
          <a:xfrm>
            <a:off x="1325662" y="3622740"/>
            <a:ext cx="63702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1D35"/>
                </a:solidFill>
                <a:effectLst/>
                <a:latin typeface="Google Sans"/>
              </a:rPr>
              <a:t>The core components of a CPU are the Control Unit (CU), Arithmetic </a:t>
            </a:r>
            <a:r>
              <a:rPr lang="en-US" sz="1600" dirty="0">
                <a:solidFill>
                  <a:srgbClr val="001D35"/>
                </a:solidFill>
                <a:latin typeface="Google Sans"/>
              </a:rPr>
              <a:t>L</a:t>
            </a:r>
            <a:r>
              <a:rPr lang="en-US" sz="1600" b="0" i="0" dirty="0">
                <a:solidFill>
                  <a:srgbClr val="001D35"/>
                </a:solidFill>
                <a:effectLst/>
                <a:latin typeface="Google Sans"/>
              </a:rPr>
              <a:t>ogic </a:t>
            </a:r>
            <a:r>
              <a:rPr lang="en-US" sz="1600" dirty="0">
                <a:solidFill>
                  <a:srgbClr val="001D35"/>
                </a:solidFill>
                <a:latin typeface="Google Sans"/>
              </a:rPr>
              <a:t>U</a:t>
            </a:r>
            <a:r>
              <a:rPr lang="en-US" sz="1600" b="0" i="0" dirty="0">
                <a:solidFill>
                  <a:srgbClr val="001D35"/>
                </a:solidFill>
                <a:effectLst/>
                <a:latin typeface="Google Sans"/>
              </a:rPr>
              <a:t>nit (ALU),  and </a:t>
            </a:r>
            <a:r>
              <a:rPr lang="en-US" sz="1600" dirty="0">
                <a:solidFill>
                  <a:srgbClr val="001D35"/>
                </a:solidFill>
                <a:latin typeface="Google Sans"/>
              </a:rPr>
              <a:t>R</a:t>
            </a:r>
            <a:r>
              <a:rPr lang="en-US" sz="1600" b="0" i="0" dirty="0">
                <a:solidFill>
                  <a:srgbClr val="001D35"/>
                </a:solidFill>
                <a:effectLst/>
                <a:latin typeface="Google Sans"/>
              </a:rPr>
              <a:t>egisters. </a:t>
            </a:r>
            <a:endParaRPr lang="en-MY" sz="1600" dirty="0"/>
          </a:p>
        </p:txBody>
      </p:sp>
      <p:pic>
        <p:nvPicPr>
          <p:cNvPr id="1034" name="Picture 10" descr="Processor Structure. The central processing unit consists of ...">
            <a:extLst>
              <a:ext uri="{FF2B5EF4-FFF2-40B4-BE49-F238E27FC236}">
                <a16:creationId xmlns:a16="http://schemas.microsoft.com/office/drawing/2014/main" id="{400D6B0E-C0B7-D137-FD09-F0CAE6E9A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28" y="1023466"/>
            <a:ext cx="4374191" cy="245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24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9B0D90C0-0E73-B010-E53B-5E5998083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>
            <a:extLst>
              <a:ext uri="{FF2B5EF4-FFF2-40B4-BE49-F238E27FC236}">
                <a16:creationId xmlns:a16="http://schemas.microsoft.com/office/drawing/2014/main" id="{51F4E770-D9A3-37B8-F363-85763592A8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320" y="424529"/>
            <a:ext cx="1376580" cy="4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E4D5CAD-FD65-91DB-CB4B-66A37378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36" y="380657"/>
            <a:ext cx="2657276" cy="608718"/>
          </a:xfrm>
        </p:spPr>
        <p:txBody>
          <a:bodyPr>
            <a:noAutofit/>
          </a:bodyPr>
          <a:lstStyle/>
          <a:p>
            <a:pPr algn="ctr"/>
            <a:r>
              <a:rPr lang="en-MY" sz="2400" b="1" dirty="0">
                <a:solidFill>
                  <a:schemeClr val="bg2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 Unit (CU)</a:t>
            </a:r>
            <a:endParaRPr lang="en-MY" sz="2400" dirty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71F9BD-70E2-8F7B-165E-0206AC3429C3}"/>
              </a:ext>
            </a:extLst>
          </p:cNvPr>
          <p:cNvSpPr txBox="1"/>
          <p:nvPr/>
        </p:nvSpPr>
        <p:spPr>
          <a:xfrm>
            <a:off x="1489880" y="3066635"/>
            <a:ext cx="60716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MY" sz="1600" dirty="0">
                <a:effectLst/>
                <a:latin typeface="Google Sans"/>
                <a:ea typeface="等线" panose="02010600030101010101" pitchFamily="2" charset="-122"/>
                <a:cs typeface="Times New Roman" panose="02020603050405020304" pitchFamily="18" charset="0"/>
              </a:rPr>
              <a:t>The part of the CPU that directs the operation of the processor. </a:t>
            </a:r>
          </a:p>
          <a:p>
            <a:endParaRPr lang="en-MY" sz="1600" dirty="0">
              <a:effectLst/>
              <a:latin typeface="Google Sans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MY" sz="1600" dirty="0">
                <a:effectLst/>
                <a:latin typeface="Google Sans"/>
                <a:ea typeface="等线" panose="02010600030101010101" pitchFamily="2" charset="-122"/>
                <a:cs typeface="Times New Roman" panose="02020603050405020304" pitchFamily="18" charset="0"/>
              </a:rPr>
              <a:t>It tells the computer's memory, ALU, and input/output devices how to respond to the instructions that have been sent to the processor.</a:t>
            </a:r>
            <a:endParaRPr lang="en-MY" sz="2400" dirty="0">
              <a:latin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AD95F8-E5F3-EE5C-1E2E-FB46E5AE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604" y="1045077"/>
            <a:ext cx="3295220" cy="185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46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7FEF5861-73DF-6FC7-35D6-9B6277EA1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>
            <a:extLst>
              <a:ext uri="{FF2B5EF4-FFF2-40B4-BE49-F238E27FC236}">
                <a16:creationId xmlns:a16="http://schemas.microsoft.com/office/drawing/2014/main" id="{BEE496E2-5DA1-9F53-F8B9-43A83430D5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320" y="424529"/>
            <a:ext cx="1376580" cy="4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2531C6C-EF67-5DF9-0A75-9C1D647F5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35" y="380657"/>
            <a:ext cx="4124047" cy="608718"/>
          </a:xfrm>
        </p:spPr>
        <p:txBody>
          <a:bodyPr>
            <a:noAutofit/>
          </a:bodyPr>
          <a:lstStyle/>
          <a:p>
            <a:pPr algn="ctr"/>
            <a:r>
              <a:rPr lang="en-MY" sz="2400" b="1" dirty="0">
                <a:solidFill>
                  <a:schemeClr val="bg2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Arithmetic Logic Unit (ALU)</a:t>
            </a:r>
            <a:endParaRPr lang="en-MY" sz="2400" dirty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ABBF8-7ED2-27AC-17B1-8EE823237E60}"/>
              </a:ext>
            </a:extLst>
          </p:cNvPr>
          <p:cNvSpPr txBox="1"/>
          <p:nvPr/>
        </p:nvSpPr>
        <p:spPr>
          <a:xfrm>
            <a:off x="1497344" y="3134446"/>
            <a:ext cx="60716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MY" sz="1600" dirty="0">
                <a:effectLst/>
                <a:latin typeface="Google Sans"/>
                <a:ea typeface="等线" panose="02010600030101010101" pitchFamily="2" charset="-122"/>
                <a:cs typeface="Times New Roman" panose="02020603050405020304" pitchFamily="18" charset="0"/>
              </a:rPr>
              <a:t>The component of the CPU that performs arithmetic and logical operations. </a:t>
            </a:r>
          </a:p>
          <a:p>
            <a:endParaRPr lang="en-MY" sz="1600" dirty="0">
              <a:effectLst/>
              <a:latin typeface="Google Sans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MY" sz="1600" dirty="0">
                <a:effectLst/>
                <a:latin typeface="Google Sans"/>
                <a:ea typeface="等线" panose="02010600030101010101" pitchFamily="2" charset="-122"/>
                <a:cs typeface="Times New Roman" panose="02020603050405020304" pitchFamily="18" charset="0"/>
              </a:rPr>
              <a:t>It handles all mathematical calculations and logical comparisons.</a:t>
            </a:r>
            <a:endParaRPr lang="en-MY" sz="1600" dirty="0">
              <a:latin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7F1C9-C8AD-CE69-7F5A-2F995919E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088" y="1056574"/>
            <a:ext cx="2537295" cy="190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5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E8D72B3F-A469-566E-0B9C-9B0EEE212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>
            <a:extLst>
              <a:ext uri="{FF2B5EF4-FFF2-40B4-BE49-F238E27FC236}">
                <a16:creationId xmlns:a16="http://schemas.microsoft.com/office/drawing/2014/main" id="{5755CB43-3022-0F8A-B9C8-BD3CE34661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320" y="424529"/>
            <a:ext cx="1376580" cy="4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087367-AAD9-E6A2-D48E-15FA43112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36" y="380657"/>
            <a:ext cx="1686891" cy="608718"/>
          </a:xfrm>
        </p:spPr>
        <p:txBody>
          <a:bodyPr>
            <a:noAutofit/>
          </a:bodyPr>
          <a:lstStyle/>
          <a:p>
            <a:pPr algn="ctr"/>
            <a:r>
              <a:rPr lang="en-MY" sz="2400" b="1" dirty="0">
                <a:solidFill>
                  <a:schemeClr val="bg2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Registers</a:t>
            </a:r>
            <a:endParaRPr lang="en-MY" sz="2400" dirty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5A789-A8AD-F6F8-52C8-548A1C143CE0}"/>
              </a:ext>
            </a:extLst>
          </p:cNvPr>
          <p:cNvSpPr txBox="1"/>
          <p:nvPr/>
        </p:nvSpPr>
        <p:spPr>
          <a:xfrm>
            <a:off x="1463081" y="3108320"/>
            <a:ext cx="60716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MY" sz="1600" dirty="0">
                <a:effectLst/>
                <a:latin typeface="Google Sans"/>
                <a:ea typeface="等线" panose="02010600030101010101" pitchFamily="2" charset="-122"/>
                <a:cs typeface="Times New Roman" panose="02020603050405020304" pitchFamily="18" charset="0"/>
              </a:rPr>
              <a:t>Small, high-speed storage locations within the CPU that temporarily hold data and instructions.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MY" sz="1600" dirty="0">
              <a:effectLst/>
              <a:latin typeface="Google Sans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MY" sz="1600" dirty="0">
                <a:effectLst/>
                <a:latin typeface="Google Sans"/>
                <a:ea typeface="等线" panose="02010600030101010101" pitchFamily="2" charset="-122"/>
                <a:cs typeface="Times New Roman" panose="02020603050405020304" pitchFamily="18" charset="0"/>
              </a:rPr>
              <a:t>Registers are used to store intermediate results of calculations and to hold the addresses of memory locations.</a:t>
            </a:r>
            <a:endParaRPr lang="en-MY" sz="2400" dirty="0">
              <a:latin typeface="Google Sans"/>
            </a:endParaRPr>
          </a:p>
        </p:txBody>
      </p:sp>
      <p:pic>
        <p:nvPicPr>
          <p:cNvPr id="3076" name="Picture 4" descr="What Are CPU Registers ? | Types Of Registers , Functions | COA">
            <a:extLst>
              <a:ext uri="{FF2B5EF4-FFF2-40B4-BE49-F238E27FC236}">
                <a16:creationId xmlns:a16="http://schemas.microsoft.com/office/drawing/2014/main" id="{BE3331CF-1806-BC45-FB8A-A0F314565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083" y="968412"/>
            <a:ext cx="3481488" cy="204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136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BE7F20C9-EC6B-2D9A-BF0D-6BD194512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>
            <a:extLst>
              <a:ext uri="{FF2B5EF4-FFF2-40B4-BE49-F238E27FC236}">
                <a16:creationId xmlns:a16="http://schemas.microsoft.com/office/drawing/2014/main" id="{510930B7-100A-72EC-762F-983EB8BEB1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320" y="424529"/>
            <a:ext cx="1376580" cy="4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5E40F34-3E13-4569-96A5-61A58225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57" y="380035"/>
            <a:ext cx="6729154" cy="608718"/>
          </a:xfrm>
        </p:spPr>
        <p:txBody>
          <a:bodyPr>
            <a:noAutofit/>
          </a:bodyPr>
          <a:lstStyle/>
          <a:p>
            <a:pPr algn="ctr"/>
            <a:r>
              <a:rPr lang="en-MY" sz="2300" b="1" dirty="0">
                <a:solidFill>
                  <a:schemeClr val="bg2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Functions and Importance of Each Components</a:t>
            </a:r>
            <a:endParaRPr lang="en-MY" sz="2300" dirty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E6C6C68-FAED-2EA2-5F2B-2B870A839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082724"/>
              </p:ext>
            </p:extLst>
          </p:nvPr>
        </p:nvGraphicFramePr>
        <p:xfrm>
          <a:off x="567924" y="1191971"/>
          <a:ext cx="3697413" cy="2924727"/>
        </p:xfrm>
        <a:graphic>
          <a:graphicData uri="http://schemas.openxmlformats.org/drawingml/2006/table">
            <a:tbl>
              <a:tblPr firstRow="1" bandRow="1">
                <a:tableStyleId>{88381C1E-5A65-4C26-941D-F9A2D20AB47F}</a:tableStyleId>
              </a:tblPr>
              <a:tblGrid>
                <a:gridCol w="1420744">
                  <a:extLst>
                    <a:ext uri="{9D8B030D-6E8A-4147-A177-3AD203B41FA5}">
                      <a16:colId xmlns:a16="http://schemas.microsoft.com/office/drawing/2014/main" val="2243599989"/>
                    </a:ext>
                  </a:extLst>
                </a:gridCol>
                <a:gridCol w="2276669">
                  <a:extLst>
                    <a:ext uri="{9D8B030D-6E8A-4147-A177-3AD203B41FA5}">
                      <a16:colId xmlns:a16="http://schemas.microsoft.com/office/drawing/2014/main" val="3094764511"/>
                    </a:ext>
                  </a:extLst>
                </a:gridCol>
              </a:tblGrid>
              <a:tr h="558026">
                <a:tc gridSpan="2">
                  <a:txBody>
                    <a:bodyPr/>
                    <a:lstStyle/>
                    <a:p>
                      <a:pPr algn="ctr"/>
                      <a:r>
                        <a:rPr lang="en-MY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Mother Board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125029"/>
                  </a:ext>
                </a:extLst>
              </a:tr>
              <a:tr h="1421821">
                <a:tc>
                  <a:txBody>
                    <a:bodyPr/>
                    <a:lstStyle/>
                    <a:p>
                      <a:r>
                        <a:rPr lang="en-MY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MY" sz="1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ogle Sans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Acts as the backbone of the computer, allowing communication between all components.</a:t>
                      </a:r>
                      <a:endParaRPr lang="en-MY" dirty="0">
                        <a:solidFill>
                          <a:schemeClr val="bg2">
                            <a:lumMod val="75000"/>
                          </a:schemeClr>
                        </a:solidFill>
                        <a:latin typeface="Google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651913"/>
                  </a:ext>
                </a:extLst>
              </a:tr>
              <a:tr h="779708">
                <a:tc>
                  <a:txBody>
                    <a:bodyPr/>
                    <a:lstStyle/>
                    <a:p>
                      <a:r>
                        <a:rPr lang="en-MY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Importance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MY" sz="1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ogle Sans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It is crucial for system stability and performance.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MY" dirty="0">
                        <a:solidFill>
                          <a:schemeClr val="bg2">
                            <a:lumMod val="75000"/>
                          </a:schemeClr>
                        </a:solidFill>
                        <a:latin typeface="Google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5495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8FC5BB-9C25-A34F-3E9C-6FBA05B2E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215327"/>
              </p:ext>
            </p:extLst>
          </p:nvPr>
        </p:nvGraphicFramePr>
        <p:xfrm>
          <a:off x="4718177" y="1191972"/>
          <a:ext cx="3697413" cy="2924727"/>
        </p:xfrm>
        <a:graphic>
          <a:graphicData uri="http://schemas.openxmlformats.org/drawingml/2006/table">
            <a:tbl>
              <a:tblPr firstRow="1" bandRow="1">
                <a:tableStyleId>{88381C1E-5A65-4C26-941D-F9A2D20AB47F}</a:tableStyleId>
              </a:tblPr>
              <a:tblGrid>
                <a:gridCol w="1420744">
                  <a:extLst>
                    <a:ext uri="{9D8B030D-6E8A-4147-A177-3AD203B41FA5}">
                      <a16:colId xmlns:a16="http://schemas.microsoft.com/office/drawing/2014/main" val="2243599989"/>
                    </a:ext>
                  </a:extLst>
                </a:gridCol>
                <a:gridCol w="2276669">
                  <a:extLst>
                    <a:ext uri="{9D8B030D-6E8A-4147-A177-3AD203B41FA5}">
                      <a16:colId xmlns:a16="http://schemas.microsoft.com/office/drawing/2014/main" val="3094764511"/>
                    </a:ext>
                  </a:extLst>
                </a:gridCol>
              </a:tblGrid>
              <a:tr h="558026">
                <a:tc gridSpan="2">
                  <a:txBody>
                    <a:bodyPr/>
                    <a:lstStyle/>
                    <a:p>
                      <a:pPr algn="ctr"/>
                      <a:r>
                        <a:rPr lang="en-MY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CPU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125029"/>
                  </a:ext>
                </a:extLst>
              </a:tr>
              <a:tr h="1421821">
                <a:tc>
                  <a:txBody>
                    <a:bodyPr/>
                    <a:lstStyle/>
                    <a:p>
                      <a:r>
                        <a:rPr lang="en-MY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ogle Sans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Executes instructions and processes data, making it the most critical component for overall system performance.</a:t>
                      </a:r>
                      <a:r>
                        <a:rPr lang="en-MY" sz="1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ogle Sans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MY" dirty="0">
                        <a:solidFill>
                          <a:schemeClr val="bg2">
                            <a:lumMod val="75000"/>
                          </a:schemeClr>
                        </a:solidFill>
                        <a:latin typeface="Google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651913"/>
                  </a:ext>
                </a:extLst>
              </a:tr>
              <a:tr h="779708">
                <a:tc>
                  <a:txBody>
                    <a:bodyPr/>
                    <a:lstStyle/>
                    <a:p>
                      <a:r>
                        <a:rPr lang="en-MY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Importance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MY" sz="1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ogle Sans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ogle Sans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 faster CPU can significantly enhance computing speed.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MY" dirty="0">
                        <a:solidFill>
                          <a:schemeClr val="bg2">
                            <a:lumMod val="75000"/>
                          </a:schemeClr>
                        </a:solidFill>
                        <a:latin typeface="Google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54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06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01BE04CF-0248-1153-F66F-D4468195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>
            <a:extLst>
              <a:ext uri="{FF2B5EF4-FFF2-40B4-BE49-F238E27FC236}">
                <a16:creationId xmlns:a16="http://schemas.microsoft.com/office/drawing/2014/main" id="{A80EE7C1-C6BE-853E-9E41-656564CA34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320" y="424529"/>
            <a:ext cx="1376580" cy="4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FD7EC0F-CE91-25C3-FF7F-F4898714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57" y="380035"/>
            <a:ext cx="6729154" cy="608718"/>
          </a:xfrm>
        </p:spPr>
        <p:txBody>
          <a:bodyPr>
            <a:noAutofit/>
          </a:bodyPr>
          <a:lstStyle/>
          <a:p>
            <a:pPr algn="ctr"/>
            <a:r>
              <a:rPr lang="en-MY" sz="2300" b="1" dirty="0">
                <a:solidFill>
                  <a:schemeClr val="bg2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Functions and Importance of Each Components</a:t>
            </a:r>
            <a:endParaRPr lang="en-MY" sz="2300" dirty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891FEBA-8180-9037-9FD9-FDFE15518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593805"/>
              </p:ext>
            </p:extLst>
          </p:nvPr>
        </p:nvGraphicFramePr>
        <p:xfrm>
          <a:off x="567924" y="1191971"/>
          <a:ext cx="3697413" cy="2966222"/>
        </p:xfrm>
        <a:graphic>
          <a:graphicData uri="http://schemas.openxmlformats.org/drawingml/2006/table">
            <a:tbl>
              <a:tblPr firstRow="1" bandRow="1">
                <a:tableStyleId>{88381C1E-5A65-4C26-941D-F9A2D20AB47F}</a:tableStyleId>
              </a:tblPr>
              <a:tblGrid>
                <a:gridCol w="1420744">
                  <a:extLst>
                    <a:ext uri="{9D8B030D-6E8A-4147-A177-3AD203B41FA5}">
                      <a16:colId xmlns:a16="http://schemas.microsoft.com/office/drawing/2014/main" val="2243599989"/>
                    </a:ext>
                  </a:extLst>
                </a:gridCol>
                <a:gridCol w="2276669">
                  <a:extLst>
                    <a:ext uri="{9D8B030D-6E8A-4147-A177-3AD203B41FA5}">
                      <a16:colId xmlns:a16="http://schemas.microsoft.com/office/drawing/2014/main" val="3094764511"/>
                    </a:ext>
                  </a:extLst>
                </a:gridCol>
              </a:tblGrid>
              <a:tr h="558026">
                <a:tc gridSpan="2">
                  <a:txBody>
                    <a:bodyPr/>
                    <a:lstStyle/>
                    <a:p>
                      <a:pPr algn="ctr"/>
                      <a:r>
                        <a:rPr lang="en-MY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RAM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125029"/>
                  </a:ext>
                </a:extLst>
              </a:tr>
              <a:tr h="1249956">
                <a:tc>
                  <a:txBody>
                    <a:bodyPr/>
                    <a:lstStyle/>
                    <a:p>
                      <a:r>
                        <a:rPr lang="en-MY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Provides temporary storage for data that the CPU needs to access quickly.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651913"/>
                  </a:ext>
                </a:extLst>
              </a:tr>
              <a:tr h="779708">
                <a:tc>
                  <a:txBody>
                    <a:bodyPr/>
                    <a:lstStyle/>
                    <a:p>
                      <a:r>
                        <a:rPr lang="en-MY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Importance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MY" sz="1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ogle Sans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ogle Sans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More RAM allows for better multitasking and smoother performance in applications.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MY" dirty="0">
                        <a:solidFill>
                          <a:schemeClr val="bg2">
                            <a:lumMod val="75000"/>
                          </a:schemeClr>
                        </a:solidFill>
                        <a:latin typeface="Google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5495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544404-3457-0D90-69E9-64F052D23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526753"/>
              </p:ext>
            </p:extLst>
          </p:nvPr>
        </p:nvGraphicFramePr>
        <p:xfrm>
          <a:off x="4718177" y="1191972"/>
          <a:ext cx="3697413" cy="2948203"/>
        </p:xfrm>
        <a:graphic>
          <a:graphicData uri="http://schemas.openxmlformats.org/drawingml/2006/table">
            <a:tbl>
              <a:tblPr firstRow="1" bandRow="1">
                <a:tableStyleId>{88381C1E-5A65-4C26-941D-F9A2D20AB47F}</a:tableStyleId>
              </a:tblPr>
              <a:tblGrid>
                <a:gridCol w="1420744">
                  <a:extLst>
                    <a:ext uri="{9D8B030D-6E8A-4147-A177-3AD203B41FA5}">
                      <a16:colId xmlns:a16="http://schemas.microsoft.com/office/drawing/2014/main" val="2243599989"/>
                    </a:ext>
                  </a:extLst>
                </a:gridCol>
                <a:gridCol w="2276669">
                  <a:extLst>
                    <a:ext uri="{9D8B030D-6E8A-4147-A177-3AD203B41FA5}">
                      <a16:colId xmlns:a16="http://schemas.microsoft.com/office/drawing/2014/main" val="3094764511"/>
                    </a:ext>
                  </a:extLst>
                </a:gridCol>
              </a:tblGrid>
              <a:tr h="55802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S</a:t>
                      </a:r>
                      <a:r>
                        <a:rPr lang="en-MY" sz="16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torage</a:t>
                      </a:r>
                      <a:r>
                        <a:rPr lang="en-MY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 Devices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125029"/>
                  </a:ext>
                </a:extLst>
              </a:tr>
              <a:tr h="1231937">
                <a:tc>
                  <a:txBody>
                    <a:bodyPr/>
                    <a:lstStyle/>
                    <a:p>
                      <a:r>
                        <a:rPr lang="en-MY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Store the operating system, applications, and user data.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MY" dirty="0">
                        <a:solidFill>
                          <a:schemeClr val="bg2">
                            <a:lumMod val="75000"/>
                          </a:schemeClr>
                        </a:solidFill>
                        <a:latin typeface="Google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651913"/>
                  </a:ext>
                </a:extLst>
              </a:tr>
              <a:tr h="779708">
                <a:tc>
                  <a:txBody>
                    <a:bodyPr/>
                    <a:lstStyle/>
                    <a:p>
                      <a:r>
                        <a:rPr lang="en-MY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Importance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ogle Sans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The speed and capacity of storage devices affect system boot time and application load times.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Google Sans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54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185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9C751272-BDD2-DB09-5137-8B6A67351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>
            <a:extLst>
              <a:ext uri="{FF2B5EF4-FFF2-40B4-BE49-F238E27FC236}">
                <a16:creationId xmlns:a16="http://schemas.microsoft.com/office/drawing/2014/main" id="{9E4BC236-A39B-109F-0825-C31439E763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320" y="424529"/>
            <a:ext cx="1376580" cy="4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A8BAD-09DB-D8D1-3367-DA3CB800B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57" y="380035"/>
            <a:ext cx="6729154" cy="608718"/>
          </a:xfrm>
        </p:spPr>
        <p:txBody>
          <a:bodyPr>
            <a:noAutofit/>
          </a:bodyPr>
          <a:lstStyle/>
          <a:p>
            <a:pPr algn="ctr"/>
            <a:r>
              <a:rPr lang="en-MY" sz="2300" b="1" dirty="0">
                <a:solidFill>
                  <a:schemeClr val="bg2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Functions and Importance of Each Components</a:t>
            </a:r>
            <a:endParaRPr lang="en-MY" sz="2300" dirty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0D64BB5-23C3-6C1F-BC7E-086880EAC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257582"/>
              </p:ext>
            </p:extLst>
          </p:nvPr>
        </p:nvGraphicFramePr>
        <p:xfrm>
          <a:off x="567924" y="1191971"/>
          <a:ext cx="3697413" cy="3138087"/>
        </p:xfrm>
        <a:graphic>
          <a:graphicData uri="http://schemas.openxmlformats.org/drawingml/2006/table">
            <a:tbl>
              <a:tblPr firstRow="1" bandRow="1">
                <a:tableStyleId>{88381C1E-5A65-4C26-941D-F9A2D20AB47F}</a:tableStyleId>
              </a:tblPr>
              <a:tblGrid>
                <a:gridCol w="1420744">
                  <a:extLst>
                    <a:ext uri="{9D8B030D-6E8A-4147-A177-3AD203B41FA5}">
                      <a16:colId xmlns:a16="http://schemas.microsoft.com/office/drawing/2014/main" val="2243599989"/>
                    </a:ext>
                  </a:extLst>
                </a:gridCol>
                <a:gridCol w="2276669">
                  <a:extLst>
                    <a:ext uri="{9D8B030D-6E8A-4147-A177-3AD203B41FA5}">
                      <a16:colId xmlns:a16="http://schemas.microsoft.com/office/drawing/2014/main" val="3094764511"/>
                    </a:ext>
                  </a:extLst>
                </a:gridCol>
              </a:tblGrid>
              <a:tr h="55802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E</a:t>
                      </a:r>
                      <a:r>
                        <a:rPr lang="en-MY" sz="16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xpansion</a:t>
                      </a:r>
                      <a:r>
                        <a:rPr lang="en-MY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 Cards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125029"/>
                  </a:ext>
                </a:extLst>
              </a:tr>
              <a:tr h="1421821">
                <a:tc>
                  <a:txBody>
                    <a:bodyPr/>
                    <a:lstStyle/>
                    <a:p>
                      <a:r>
                        <a:rPr lang="en-MY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Allowing for customization based on user needs, such as improved graphics, network or sound capabilities.</a:t>
                      </a:r>
                      <a:endParaRPr lang="en-MY" dirty="0">
                        <a:solidFill>
                          <a:schemeClr val="bg2">
                            <a:lumMod val="75000"/>
                          </a:schemeClr>
                        </a:solidFill>
                        <a:latin typeface="Google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651913"/>
                  </a:ext>
                </a:extLst>
              </a:tr>
              <a:tr h="779708">
                <a:tc>
                  <a:txBody>
                    <a:bodyPr/>
                    <a:lstStyle/>
                    <a:p>
                      <a:r>
                        <a:rPr lang="en-MY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Importance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ogle Sans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Expansion cards are crucial for enhancing a computer system's functionality and capabilities.</a:t>
                      </a:r>
                      <a:endParaRPr lang="en-MY" dirty="0">
                        <a:solidFill>
                          <a:schemeClr val="bg2">
                            <a:lumMod val="75000"/>
                          </a:schemeClr>
                        </a:solidFill>
                        <a:latin typeface="Google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5495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4D8C25-75E6-960A-2FA7-1602FE785C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366221"/>
              </p:ext>
            </p:extLst>
          </p:nvPr>
        </p:nvGraphicFramePr>
        <p:xfrm>
          <a:off x="4718177" y="1191972"/>
          <a:ext cx="3697413" cy="3138087"/>
        </p:xfrm>
        <a:graphic>
          <a:graphicData uri="http://schemas.openxmlformats.org/drawingml/2006/table">
            <a:tbl>
              <a:tblPr firstRow="1" bandRow="1">
                <a:tableStyleId>{88381C1E-5A65-4C26-941D-F9A2D20AB47F}</a:tableStyleId>
              </a:tblPr>
              <a:tblGrid>
                <a:gridCol w="1420744">
                  <a:extLst>
                    <a:ext uri="{9D8B030D-6E8A-4147-A177-3AD203B41FA5}">
                      <a16:colId xmlns:a16="http://schemas.microsoft.com/office/drawing/2014/main" val="2243599989"/>
                    </a:ext>
                  </a:extLst>
                </a:gridCol>
                <a:gridCol w="2276669">
                  <a:extLst>
                    <a:ext uri="{9D8B030D-6E8A-4147-A177-3AD203B41FA5}">
                      <a16:colId xmlns:a16="http://schemas.microsoft.com/office/drawing/2014/main" val="3094764511"/>
                    </a:ext>
                  </a:extLst>
                </a:gridCol>
              </a:tblGrid>
              <a:tr h="55802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S</a:t>
                      </a:r>
                      <a:r>
                        <a:rPr lang="en-MY" sz="16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torage</a:t>
                      </a:r>
                      <a:r>
                        <a:rPr lang="en-MY" sz="16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 Devices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125029"/>
                  </a:ext>
                </a:extLst>
              </a:tr>
              <a:tr h="1421821">
                <a:tc>
                  <a:txBody>
                    <a:bodyPr/>
                    <a:lstStyle/>
                    <a:p>
                      <a:r>
                        <a:rPr lang="en-MY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Ensures that all components receive the correct voltage and current.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Google San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MY" dirty="0">
                        <a:solidFill>
                          <a:schemeClr val="bg2">
                            <a:lumMod val="75000"/>
                          </a:schemeClr>
                        </a:solidFill>
                        <a:latin typeface="Google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651913"/>
                  </a:ext>
                </a:extLst>
              </a:tr>
              <a:tr h="779708">
                <a:tc>
                  <a:txBody>
                    <a:bodyPr/>
                    <a:lstStyle/>
                    <a:p>
                      <a:r>
                        <a:rPr lang="en-MY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Google Sans"/>
                        </a:rPr>
                        <a:t>Importance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ogle Sans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 reliable power supply is essential for system stability and longevity.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Google Sans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Google Sans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954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495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86EB8D47-FC5A-2213-83A3-8A3C4BD13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>
            <a:extLst>
              <a:ext uri="{FF2B5EF4-FFF2-40B4-BE49-F238E27FC236}">
                <a16:creationId xmlns:a16="http://schemas.microsoft.com/office/drawing/2014/main" id="{3989DAA1-95EE-0646-EE84-153B382E85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320" y="424529"/>
            <a:ext cx="1376580" cy="4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25D2EA7-FE7E-7E60-243A-DE19CC39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57" y="380035"/>
            <a:ext cx="5458131" cy="608718"/>
          </a:xfrm>
        </p:spPr>
        <p:txBody>
          <a:bodyPr>
            <a:noAutofit/>
          </a:bodyPr>
          <a:lstStyle/>
          <a:p>
            <a:pPr algn="ctr"/>
            <a:r>
              <a:rPr lang="en-MY" sz="2300" b="1" dirty="0">
                <a:solidFill>
                  <a:schemeClr val="bg2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Visual Breakdown of a System Unit</a:t>
            </a:r>
            <a:endParaRPr lang="en-MY" sz="2300" dirty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28" name="Picture 4" descr="Inside the System Unit processing and Memory &amp; How the CPU works and Making  Computers father and… | by Mushtaque1503 | Medium">
            <a:extLst>
              <a:ext uri="{FF2B5EF4-FFF2-40B4-BE49-F238E27FC236}">
                <a16:creationId xmlns:a16="http://schemas.microsoft.com/office/drawing/2014/main" id="{0B861ADD-C423-F246-D87D-D92C0F7CE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79" y="1033797"/>
            <a:ext cx="4607636" cy="354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136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73F6AED4-FEB9-38D3-34EC-89B92AEC8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>
            <a:extLst>
              <a:ext uri="{FF2B5EF4-FFF2-40B4-BE49-F238E27FC236}">
                <a16:creationId xmlns:a16="http://schemas.microsoft.com/office/drawing/2014/main" id="{2391A5B7-7C10-2B19-8D36-8E1759C97C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320" y="424529"/>
            <a:ext cx="1376580" cy="4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4610DA-6282-2976-9394-8ABF543E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530" y="355534"/>
            <a:ext cx="4003199" cy="608718"/>
          </a:xfrm>
        </p:spPr>
        <p:txBody>
          <a:bodyPr>
            <a:noAutofit/>
          </a:bodyPr>
          <a:lstStyle/>
          <a:p>
            <a:pPr algn="ctr"/>
            <a:r>
              <a:rPr lang="en-MY" sz="2300" b="1" dirty="0">
                <a:solidFill>
                  <a:schemeClr val="bg2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Diagram of a System Unit</a:t>
            </a:r>
            <a:endParaRPr lang="en-MY" sz="2300" dirty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32" name="Picture 8" descr="12 System unit ideas | system, the unit, computer system">
            <a:extLst>
              <a:ext uri="{FF2B5EF4-FFF2-40B4-BE49-F238E27FC236}">
                <a16:creationId xmlns:a16="http://schemas.microsoft.com/office/drawing/2014/main" id="{53ACBC1E-09F2-0FDF-7DD9-0CB5308C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130" y="1108090"/>
            <a:ext cx="4010515" cy="337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584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8AFBEBB2-3648-F316-A18A-1B699E48E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>
            <a:extLst>
              <a:ext uri="{FF2B5EF4-FFF2-40B4-BE49-F238E27FC236}">
                <a16:creationId xmlns:a16="http://schemas.microsoft.com/office/drawing/2014/main" id="{4B21CC7C-6C6F-2041-DCF4-BC12D271B0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320" y="424529"/>
            <a:ext cx="1376580" cy="4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889EB0B-A725-32BC-20A8-BCE0D52A8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493" y="650804"/>
            <a:ext cx="2841191" cy="608718"/>
          </a:xfrm>
        </p:spPr>
        <p:txBody>
          <a:bodyPr>
            <a:noAutofit/>
          </a:bodyPr>
          <a:lstStyle/>
          <a:p>
            <a:pPr algn="ctr"/>
            <a:r>
              <a:rPr lang="en-MY" sz="2300" b="1" dirty="0">
                <a:solidFill>
                  <a:schemeClr val="bg2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Quiz Time !!!</a:t>
            </a:r>
            <a:endParaRPr lang="en-MY" sz="2300" dirty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9041A-ABD2-F702-2C26-97E7FBC6D3CE}"/>
              </a:ext>
            </a:extLst>
          </p:cNvPr>
          <p:cNvSpPr txBox="1"/>
          <p:nvPr/>
        </p:nvSpPr>
        <p:spPr>
          <a:xfrm>
            <a:off x="1665136" y="1535587"/>
            <a:ext cx="570347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MY" sz="1800" dirty="0">
                <a:latin typeface="Google Sans"/>
              </a:rPr>
              <a:t>List three internal components of system unit.</a:t>
            </a:r>
          </a:p>
          <a:p>
            <a:pPr marL="514350" indent="-514350">
              <a:buAutoNum type="arabicPeriod"/>
            </a:pPr>
            <a:endParaRPr lang="en-MY" sz="1800" dirty="0">
              <a:latin typeface="Google Sans"/>
            </a:endParaRPr>
          </a:p>
          <a:p>
            <a:pPr marL="514350" indent="-514350">
              <a:buAutoNum type="arabicPeriod"/>
            </a:pPr>
            <a:r>
              <a:rPr lang="en-MY" sz="1800" dirty="0">
                <a:latin typeface="Google Sans"/>
              </a:rPr>
              <a:t>What is the role of the control unit in the CPU?</a:t>
            </a:r>
          </a:p>
          <a:p>
            <a:endParaRPr lang="en-MY" sz="1600" dirty="0">
              <a:effectLst/>
              <a:latin typeface="Google Sans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246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320" y="424529"/>
            <a:ext cx="1376580" cy="4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2956D5-DAB2-BA1C-EB2D-8CBDFB7A08B4}"/>
              </a:ext>
            </a:extLst>
          </p:cNvPr>
          <p:cNvSpPr txBox="1"/>
          <p:nvPr/>
        </p:nvSpPr>
        <p:spPr>
          <a:xfrm>
            <a:off x="921633" y="877079"/>
            <a:ext cx="694944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sz="1600" dirty="0">
              <a:latin typeface="Google Sans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MY" sz="1600" dirty="0">
                <a:latin typeface="Google Sans"/>
                <a:cs typeface="Times New Roman" panose="02020603050405020304" pitchFamily="18" charset="0"/>
              </a:rPr>
              <a:t>Often referred to as the computer case or chassis</a:t>
            </a:r>
          </a:p>
          <a:p>
            <a:endParaRPr lang="en-MY" sz="1600" dirty="0">
              <a:latin typeface="Google Sans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MY" sz="1600" dirty="0">
                <a:latin typeface="Google Sans"/>
                <a:cs typeface="Times New Roman" panose="02020603050405020304" pitchFamily="18" charset="0"/>
              </a:rPr>
              <a:t>Is the main enclosure that houses the essential components of a computer.</a:t>
            </a:r>
          </a:p>
          <a:p>
            <a:endParaRPr lang="en-MY" sz="1600" dirty="0">
              <a:latin typeface="Google Sans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MY" sz="1600" dirty="0">
                <a:latin typeface="Google Sans"/>
                <a:cs typeface="Times New Roman" panose="02020603050405020304" pitchFamily="18" charset="0"/>
              </a:rPr>
              <a:t>Serves as the framework for the internal hardware. </a:t>
            </a:r>
          </a:p>
          <a:p>
            <a:endParaRPr lang="en-MY" sz="1600" dirty="0">
              <a:latin typeface="Google Sans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MY" sz="1600" dirty="0">
                <a:latin typeface="Google Sans"/>
                <a:cs typeface="Times New Roman" panose="02020603050405020304" pitchFamily="18" charset="0"/>
              </a:rPr>
              <a:t>Providing protection and organization.</a:t>
            </a:r>
          </a:p>
          <a:p>
            <a:endParaRPr lang="en-MY" sz="1600" dirty="0">
              <a:latin typeface="Google Sans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MY" sz="1600" dirty="0">
                <a:latin typeface="Google Sans"/>
                <a:cs typeface="Times New Roman" panose="02020603050405020304" pitchFamily="18" charset="0"/>
              </a:rPr>
              <a:t>Connectivity for the various components that make up a computer systems.</a:t>
            </a:r>
          </a:p>
          <a:p>
            <a:endParaRPr lang="en-MY" sz="1600" dirty="0">
              <a:latin typeface="Google Sans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MY" sz="1600" dirty="0">
                <a:latin typeface="Google Sans"/>
                <a:cs typeface="Times New Roman" panose="02020603050405020304" pitchFamily="18" charset="0"/>
              </a:rPr>
              <a:t>Typically include the motherboard, CPU, RAM, power supply, storage devices, and expansion cards.</a:t>
            </a:r>
          </a:p>
          <a:p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3F75D4-BA18-9710-C462-479E3015D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72" y="397859"/>
            <a:ext cx="4213237" cy="608718"/>
          </a:xfrm>
        </p:spPr>
        <p:txBody>
          <a:bodyPr>
            <a:noAutofit/>
          </a:bodyPr>
          <a:lstStyle/>
          <a:p>
            <a:pPr algn="ctr"/>
            <a:r>
              <a:rPr lang="en-MY" sz="2400" b="1" dirty="0">
                <a:solidFill>
                  <a:schemeClr val="bg2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Definition of System Unit</a:t>
            </a:r>
            <a:endParaRPr lang="en-MY" sz="2400" dirty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30065f45fcf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320" y="424529"/>
            <a:ext cx="1376580" cy="4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30065f45fcf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9000" y="1234450"/>
            <a:ext cx="3466325" cy="24395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724752F2-3E72-9DEA-995D-EC403A72F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>
            <a:extLst>
              <a:ext uri="{FF2B5EF4-FFF2-40B4-BE49-F238E27FC236}">
                <a16:creationId xmlns:a16="http://schemas.microsoft.com/office/drawing/2014/main" id="{ADFC6992-8F7A-7F23-4859-9AC47CF255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320" y="424529"/>
            <a:ext cx="1376580" cy="4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0C4998-2079-9D2B-C2D2-36D8E62E0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48" y="376925"/>
            <a:ext cx="4349072" cy="608718"/>
          </a:xfrm>
        </p:spPr>
        <p:txBody>
          <a:bodyPr>
            <a:noAutofit/>
          </a:bodyPr>
          <a:lstStyle/>
          <a:p>
            <a:pPr algn="ctr"/>
            <a:r>
              <a:rPr lang="en-MY" sz="2400" b="1" dirty="0">
                <a:solidFill>
                  <a:schemeClr val="bg2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Major Internal Components</a:t>
            </a:r>
            <a:endParaRPr lang="en-MY" sz="2400" dirty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5" name="Picture 14" descr="A computer components diagram with blue and white circles&#10;&#10;AI-generated content may be incorrect.">
            <a:extLst>
              <a:ext uri="{FF2B5EF4-FFF2-40B4-BE49-F238E27FC236}">
                <a16:creationId xmlns:a16="http://schemas.microsoft.com/office/drawing/2014/main" id="{B20FD7DA-A820-501C-D0A7-C0C592FF7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302" y="1071146"/>
            <a:ext cx="6575510" cy="33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53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6B2A6B83-967F-B869-CF38-8181AD241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>
            <a:extLst>
              <a:ext uri="{FF2B5EF4-FFF2-40B4-BE49-F238E27FC236}">
                <a16:creationId xmlns:a16="http://schemas.microsoft.com/office/drawing/2014/main" id="{F6663623-2B8B-25C3-27D2-218CC63268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320" y="424529"/>
            <a:ext cx="1376580" cy="4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20B3EF-B212-FEF5-76E8-6F680CD80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49" y="376925"/>
            <a:ext cx="2466932" cy="608718"/>
          </a:xfrm>
        </p:spPr>
        <p:txBody>
          <a:bodyPr>
            <a:noAutofit/>
          </a:bodyPr>
          <a:lstStyle/>
          <a:p>
            <a:pPr algn="ctr"/>
            <a:r>
              <a:rPr lang="en-MY" sz="2400" b="1" dirty="0">
                <a:solidFill>
                  <a:schemeClr val="bg2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Motherboard</a:t>
            </a:r>
            <a:endParaRPr lang="en-MY" sz="2400" dirty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8F08BB-825D-6517-5BBC-E07EC9096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626" y="850166"/>
            <a:ext cx="4552643" cy="2276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F3CF42-A0C6-E1B6-30B9-F053B3EEDC7B}"/>
              </a:ext>
            </a:extLst>
          </p:cNvPr>
          <p:cNvSpPr txBox="1"/>
          <p:nvPr/>
        </p:nvSpPr>
        <p:spPr>
          <a:xfrm>
            <a:off x="1119757" y="2991011"/>
            <a:ext cx="72031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Google Sans"/>
              </a:rPr>
              <a:t>The main circuit board that connects all the other components.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Google Sans"/>
              </a:rPr>
              <a:t>It contains connectors for the CPU, RAM, storage devices, and expansion cards.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Google Sans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Google Sans"/>
              </a:rPr>
              <a:t>It also includes ports for connecting peripherals like keyboards, mice, and monitors. </a:t>
            </a:r>
            <a:endParaRPr lang="en-MY" sz="1600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097100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AE4CE35E-F384-483D-EF8C-E66F1BDF1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>
            <a:extLst>
              <a:ext uri="{FF2B5EF4-FFF2-40B4-BE49-F238E27FC236}">
                <a16:creationId xmlns:a16="http://schemas.microsoft.com/office/drawing/2014/main" id="{A7BE66F3-5DDD-6BAD-8D2D-F2C1493157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320" y="424529"/>
            <a:ext cx="1376580" cy="4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4472D69-6156-907D-92BF-BAB4A5DCC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48" y="376925"/>
            <a:ext cx="4668955" cy="608718"/>
          </a:xfrm>
        </p:spPr>
        <p:txBody>
          <a:bodyPr>
            <a:noAutofit/>
          </a:bodyPr>
          <a:lstStyle/>
          <a:p>
            <a:pPr algn="ctr"/>
            <a:r>
              <a:rPr lang="en-MY" sz="2400" b="1" dirty="0">
                <a:solidFill>
                  <a:schemeClr val="bg2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CPU (Central Processing Unit)</a:t>
            </a:r>
            <a:endParaRPr lang="en-MY" sz="2400" dirty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FC9FF-A58B-525F-6994-91783A8FC0F3}"/>
              </a:ext>
            </a:extLst>
          </p:cNvPr>
          <p:cNvSpPr txBox="1"/>
          <p:nvPr/>
        </p:nvSpPr>
        <p:spPr>
          <a:xfrm>
            <a:off x="1205516" y="3326963"/>
            <a:ext cx="6755362" cy="1256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ts val="75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1D35"/>
                </a:solidFill>
                <a:effectLst/>
                <a:latin typeface="Google Sans"/>
              </a:rPr>
              <a:t>The "brain" of the computer, responsible for executing instructions and performing calculations.</a:t>
            </a:r>
          </a:p>
          <a:p>
            <a:pPr marL="285750" indent="-285750" algn="l">
              <a:spcBef>
                <a:spcPts val="750"/>
              </a:spcBef>
              <a:spcAft>
                <a:spcPts val="15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1D35"/>
                </a:solidFill>
                <a:latin typeface="Google Sans"/>
              </a:rPr>
              <a:t>CPU will be</a:t>
            </a:r>
            <a:r>
              <a:rPr lang="en-US" sz="1600" b="0" i="0" dirty="0">
                <a:solidFill>
                  <a:srgbClr val="001D35"/>
                </a:solidFill>
                <a:effectLst/>
                <a:latin typeface="Google Sans"/>
              </a:rPr>
              <a:t> mounted on the motherboard and often has a cooling system (heat sink and fan) to dissipate heat. </a:t>
            </a:r>
          </a:p>
        </p:txBody>
      </p:sp>
      <p:pic>
        <p:nvPicPr>
          <p:cNvPr id="6" name="Picture 5" descr="A close up of a computer chip&#10;&#10;AI-generated content may be incorrect.">
            <a:extLst>
              <a:ext uri="{FF2B5EF4-FFF2-40B4-BE49-F238E27FC236}">
                <a16:creationId xmlns:a16="http://schemas.microsoft.com/office/drawing/2014/main" id="{A1B07418-A9A8-2097-A92C-41BEF0E48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16" y="1253447"/>
            <a:ext cx="3273642" cy="1861645"/>
          </a:xfrm>
          <a:prstGeom prst="rect">
            <a:avLst/>
          </a:prstGeom>
        </p:spPr>
      </p:pic>
      <p:pic>
        <p:nvPicPr>
          <p:cNvPr id="8" name="Picture 7" descr="A close up of a computer chip&#10;&#10;AI-generated content may be incorrect.">
            <a:extLst>
              <a:ext uri="{FF2B5EF4-FFF2-40B4-BE49-F238E27FC236}">
                <a16:creationId xmlns:a16="http://schemas.microsoft.com/office/drawing/2014/main" id="{B31FA8D1-DAF7-BB0C-2E04-42B9743BC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960" y="1253446"/>
            <a:ext cx="3273643" cy="186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28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1794B6F3-9EFB-16D9-0A96-3DCE95562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>
            <a:extLst>
              <a:ext uri="{FF2B5EF4-FFF2-40B4-BE49-F238E27FC236}">
                <a16:creationId xmlns:a16="http://schemas.microsoft.com/office/drawing/2014/main" id="{F75CF450-4726-1984-4120-C3A587E7D7F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320" y="424529"/>
            <a:ext cx="1376580" cy="4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65DE04A-A5D6-F7DB-2A9C-BF405668F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34" y="380657"/>
            <a:ext cx="4668955" cy="608718"/>
          </a:xfrm>
        </p:spPr>
        <p:txBody>
          <a:bodyPr>
            <a:noAutofit/>
          </a:bodyPr>
          <a:lstStyle/>
          <a:p>
            <a:pPr algn="ctr"/>
            <a:r>
              <a:rPr lang="en-MY" sz="2400" b="1" dirty="0">
                <a:solidFill>
                  <a:schemeClr val="bg2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RAM (Random Access Memory)</a:t>
            </a:r>
            <a:endParaRPr lang="en-MY" sz="2400" dirty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E2742-348A-7C75-D086-D4755AE16975}"/>
              </a:ext>
            </a:extLst>
          </p:cNvPr>
          <p:cNvSpPr txBox="1"/>
          <p:nvPr/>
        </p:nvSpPr>
        <p:spPr>
          <a:xfrm>
            <a:off x="1101728" y="3171133"/>
            <a:ext cx="6803882" cy="1190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ctr">
              <a:spcBef>
                <a:spcPts val="75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1D35"/>
                </a:solidFill>
                <a:effectLst/>
                <a:latin typeface="Google Sans"/>
              </a:rPr>
              <a:t>Temporary storage for data and instructions that the CPU is currently using. </a:t>
            </a:r>
          </a:p>
          <a:p>
            <a:pPr marL="285750" indent="-285750" algn="l" fontAlgn="ctr">
              <a:spcBef>
                <a:spcPts val="75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1D35"/>
                </a:solidFill>
                <a:effectLst/>
                <a:latin typeface="Google Sans"/>
              </a:rPr>
              <a:t>It's volatile, meaning data is lost when the power is turned off. </a:t>
            </a:r>
          </a:p>
          <a:p>
            <a:pPr marL="285750" indent="-285750" algn="l" fontAlgn="ctr">
              <a:spcBef>
                <a:spcPts val="750"/>
              </a:spcBef>
              <a:spcAft>
                <a:spcPts val="1500"/>
              </a:spcAft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01D35"/>
                </a:solidFill>
                <a:effectLst/>
                <a:latin typeface="Google Sans"/>
              </a:rPr>
              <a:t>RAM is connected to the motherboard and provides fast access to the CPU. </a:t>
            </a:r>
            <a:endParaRPr lang="en-MY" sz="1600" dirty="0">
              <a:latin typeface="Google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12CCC2-F75C-52DD-6FEC-66EA0AB23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638" y="1096301"/>
            <a:ext cx="3739709" cy="194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57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D37D1297-2C67-F62A-8789-7B3AA2EE3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>
            <a:extLst>
              <a:ext uri="{FF2B5EF4-FFF2-40B4-BE49-F238E27FC236}">
                <a16:creationId xmlns:a16="http://schemas.microsoft.com/office/drawing/2014/main" id="{7B34D321-7813-EC6F-949C-561FF7A7F6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320" y="424529"/>
            <a:ext cx="1376580" cy="4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F490774-DF4A-7B22-6F56-A5145333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35" y="380657"/>
            <a:ext cx="2560238" cy="608718"/>
          </a:xfrm>
        </p:spPr>
        <p:txBody>
          <a:bodyPr>
            <a:noAutofit/>
          </a:bodyPr>
          <a:lstStyle/>
          <a:p>
            <a:pPr algn="ctr"/>
            <a:r>
              <a:rPr lang="en-MY" sz="2400" b="1" dirty="0">
                <a:solidFill>
                  <a:schemeClr val="bg2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Storage Devices</a:t>
            </a:r>
            <a:endParaRPr lang="en-MY" sz="2400" dirty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26" name="Picture 2" descr="Internal HDD SATA 3.5&quot; 160GB-1TB Hard Drive with Legacy Windows 10 Pro  Installed | eBay">
            <a:extLst>
              <a:ext uri="{FF2B5EF4-FFF2-40B4-BE49-F238E27FC236}">
                <a16:creationId xmlns:a16="http://schemas.microsoft.com/office/drawing/2014/main" id="{96B831A3-4D3C-E718-A472-0688F5A7F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92" y="936866"/>
            <a:ext cx="2187561" cy="218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092DE2-7436-8947-FC59-17DDA9634DDB}"/>
              </a:ext>
            </a:extLst>
          </p:cNvPr>
          <p:cNvSpPr txBox="1"/>
          <p:nvPr/>
        </p:nvSpPr>
        <p:spPr>
          <a:xfrm>
            <a:off x="1724296" y="3183765"/>
            <a:ext cx="5777515" cy="1256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ts val="75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rgbClr val="001D35"/>
                </a:solidFill>
                <a:effectLst/>
                <a:latin typeface="Google Sans"/>
              </a:rPr>
              <a:t>Hard Disk Drive (HDD) or Solid State Drive (SSD):</a:t>
            </a:r>
            <a:r>
              <a:rPr lang="en-US" sz="1600" b="0" i="0" dirty="0">
                <a:solidFill>
                  <a:srgbClr val="001D35"/>
                </a:solidFill>
                <a:effectLst/>
                <a:latin typeface="Google Sans"/>
              </a:rPr>
              <a:t> Permanent storage for the operating system, applications, and user data.</a:t>
            </a:r>
          </a:p>
          <a:p>
            <a:pPr marL="285750" indent="-285750" algn="l">
              <a:spcBef>
                <a:spcPts val="750"/>
              </a:spcBef>
              <a:spcAft>
                <a:spcPts val="1500"/>
              </a:spcAft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rgbClr val="001D35"/>
                </a:solidFill>
                <a:effectLst/>
                <a:latin typeface="Google Sans"/>
              </a:rPr>
              <a:t>Optical Drives (CD/DVD/Blu-ray):</a:t>
            </a:r>
            <a:r>
              <a:rPr lang="en-US" sz="1600" b="0" i="0" dirty="0">
                <a:solidFill>
                  <a:srgbClr val="001D35"/>
                </a:solidFill>
                <a:effectLst/>
                <a:latin typeface="Google Sans"/>
              </a:rPr>
              <a:t> Used for reading and writing data on optical discs. </a:t>
            </a:r>
          </a:p>
        </p:txBody>
      </p:sp>
      <p:pic>
        <p:nvPicPr>
          <p:cNvPr id="1028" name="Picture 4" descr="Sandisk Ssd Hard Disk, Memory: 512 GB at best price in New Delhi | ID:  2852082246633">
            <a:extLst>
              <a:ext uri="{FF2B5EF4-FFF2-40B4-BE49-F238E27FC236}">
                <a16:creationId xmlns:a16="http://schemas.microsoft.com/office/drawing/2014/main" id="{8F5225EB-57AC-1E34-E869-58DDACF4A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764" y="1181179"/>
            <a:ext cx="2292675" cy="175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SGEAR Desktop PC Internal DVDRW SATA 24x DVD 56x CD ROM Built-in DVD  Optical Drive Device Tray Loading Reader Writer Burner Support Windows XP 7  8 10: Buy Online at Best Price">
            <a:extLst>
              <a:ext uri="{FF2B5EF4-FFF2-40B4-BE49-F238E27FC236}">
                <a16:creationId xmlns:a16="http://schemas.microsoft.com/office/drawing/2014/main" id="{F6F024FA-52C2-2856-F7ED-E9EF9F59F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846" y="1295157"/>
            <a:ext cx="2192526" cy="164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823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1B047DF2-0D5A-88DA-6572-D0738308A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>
            <a:extLst>
              <a:ext uri="{FF2B5EF4-FFF2-40B4-BE49-F238E27FC236}">
                <a16:creationId xmlns:a16="http://schemas.microsoft.com/office/drawing/2014/main" id="{E25B32B3-9B8A-0121-695D-6D59409034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320" y="424529"/>
            <a:ext cx="1376580" cy="4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B142C1-6CB5-588D-773A-43A049E18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35" y="380657"/>
            <a:ext cx="2560238" cy="608718"/>
          </a:xfrm>
        </p:spPr>
        <p:txBody>
          <a:bodyPr>
            <a:noAutofit/>
          </a:bodyPr>
          <a:lstStyle/>
          <a:p>
            <a:pPr algn="ctr"/>
            <a:r>
              <a:rPr lang="en-MY" sz="2400" b="1" dirty="0">
                <a:solidFill>
                  <a:schemeClr val="bg2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Expansion Cards</a:t>
            </a:r>
            <a:endParaRPr lang="en-MY" sz="2400" dirty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45B64-0A8B-CEC3-D876-1FA9C823FB1E}"/>
              </a:ext>
            </a:extLst>
          </p:cNvPr>
          <p:cNvSpPr txBox="1"/>
          <p:nvPr/>
        </p:nvSpPr>
        <p:spPr>
          <a:xfrm>
            <a:off x="1535818" y="3512205"/>
            <a:ext cx="60723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MY" sz="1600" dirty="0">
                <a:effectLst/>
                <a:latin typeface="Google Sans"/>
                <a:ea typeface="等线" panose="02010600030101010101" pitchFamily="2" charset="-122"/>
                <a:cs typeface="Times New Roman" panose="02020603050405020304" pitchFamily="18" charset="0"/>
              </a:rPr>
              <a:t>Additional cards that can be inserted into the motherboard to add functionality, such as graphics cards, sound cards, and network cards.</a:t>
            </a:r>
            <a:endParaRPr lang="en-MY" sz="1600" dirty="0">
              <a:latin typeface="Google Sans"/>
            </a:endParaRPr>
          </a:p>
        </p:txBody>
      </p:sp>
      <p:pic>
        <p:nvPicPr>
          <p:cNvPr id="2050" name="Picture 2" descr="PNY T400 2GB GDDR6 PCI-E 3.0 Graphics Card, Single Slot, 3x  Mini-DisplayPort, 8K Support">
            <a:extLst>
              <a:ext uri="{FF2B5EF4-FFF2-40B4-BE49-F238E27FC236}">
                <a16:creationId xmlns:a16="http://schemas.microsoft.com/office/drawing/2014/main" id="{517F0787-0FD9-0761-18B2-61459F667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75" y="1252595"/>
            <a:ext cx="2196058" cy="183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etwork Interface Cards Explained">
            <a:extLst>
              <a:ext uri="{FF2B5EF4-FFF2-40B4-BE49-F238E27FC236}">
                <a16:creationId xmlns:a16="http://schemas.microsoft.com/office/drawing/2014/main" id="{6318A9DB-6AE5-4C53-D7E5-489B1A5C2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118" y="1275467"/>
            <a:ext cx="3013112" cy="200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Is a Sound Card &amp; What Does It Do?">
            <a:extLst>
              <a:ext uri="{FF2B5EF4-FFF2-40B4-BE49-F238E27FC236}">
                <a16:creationId xmlns:a16="http://schemas.microsoft.com/office/drawing/2014/main" id="{FF62BC16-4363-A2CC-011B-528E9F888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256" y="1314502"/>
            <a:ext cx="2755704" cy="183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959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3EA9CC90-2279-6C76-0D10-7DB41B7BD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>
            <a:extLst>
              <a:ext uri="{FF2B5EF4-FFF2-40B4-BE49-F238E27FC236}">
                <a16:creationId xmlns:a16="http://schemas.microsoft.com/office/drawing/2014/main" id="{C3026F1C-11F8-15DE-48F6-6DD2BD4374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7320" y="424529"/>
            <a:ext cx="1376580" cy="4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A2463A3-F9F1-7270-6040-FF0E97A59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34" y="380657"/>
            <a:ext cx="3642589" cy="608718"/>
          </a:xfrm>
        </p:spPr>
        <p:txBody>
          <a:bodyPr>
            <a:noAutofit/>
          </a:bodyPr>
          <a:lstStyle/>
          <a:p>
            <a:pPr algn="ctr"/>
            <a:r>
              <a:rPr lang="en-MY" sz="2400" b="1" dirty="0">
                <a:solidFill>
                  <a:schemeClr val="bg2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 Supply Unit (PSU)</a:t>
            </a:r>
            <a:endParaRPr lang="en-MY" sz="2400" dirty="0">
              <a:solidFill>
                <a:schemeClr val="bg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E5787-EDDA-8395-60FE-A3D264997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006" y="1263409"/>
            <a:ext cx="2838444" cy="1907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2CE3AE-5911-3258-45E0-1C48B9B402BC}"/>
              </a:ext>
            </a:extLst>
          </p:cNvPr>
          <p:cNvSpPr txBox="1"/>
          <p:nvPr/>
        </p:nvSpPr>
        <p:spPr>
          <a:xfrm>
            <a:off x="1563810" y="3355778"/>
            <a:ext cx="5706603" cy="918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ctr">
              <a:spcBef>
                <a:spcPts val="75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1D35"/>
                </a:solidFill>
                <a:effectLst/>
                <a:latin typeface="Century Gothic" panose="020B0502020202020204" pitchFamily="34" charset="0"/>
              </a:rPr>
              <a:t>Provides power to all the components within the system unit. </a:t>
            </a:r>
          </a:p>
          <a:p>
            <a:pPr marL="285750" indent="-285750" algn="l">
              <a:spcBef>
                <a:spcPts val="750"/>
              </a:spcBef>
              <a:spcAft>
                <a:spcPts val="1500"/>
              </a:spcAft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1D35"/>
                </a:solidFill>
                <a:effectLst/>
                <a:latin typeface="Century Gothic" panose="020B0502020202020204" pitchFamily="34" charset="0"/>
              </a:rPr>
              <a:t>It converts AC power from the wall outlet to DC power that the computer can use. </a:t>
            </a:r>
          </a:p>
        </p:txBody>
      </p:sp>
    </p:spTree>
    <p:extLst>
      <p:ext uri="{BB962C8B-B14F-4D97-AF65-F5344CB8AC3E}">
        <p14:creationId xmlns:p14="http://schemas.microsoft.com/office/powerpoint/2010/main" val="3397662312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725</Words>
  <Application>Microsoft Office PowerPoint</Application>
  <PresentationFormat>On-screen Show (16:9)</PresentationFormat>
  <Paragraphs>102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Roboto</vt:lpstr>
      <vt:lpstr>Nunito</vt:lpstr>
      <vt:lpstr>Century Gothic</vt:lpstr>
      <vt:lpstr>Arial</vt:lpstr>
      <vt:lpstr>Wingdings</vt:lpstr>
      <vt:lpstr>Google Sans</vt:lpstr>
      <vt:lpstr>Times New Roman</vt:lpstr>
      <vt:lpstr>Calibri</vt:lpstr>
      <vt:lpstr>Shift</vt:lpstr>
      <vt:lpstr>PowerPoint Presentation</vt:lpstr>
      <vt:lpstr>Definition of System Unit</vt:lpstr>
      <vt:lpstr>Major Internal Components</vt:lpstr>
      <vt:lpstr>Motherboard</vt:lpstr>
      <vt:lpstr>CPU (Central Processing Unit)</vt:lpstr>
      <vt:lpstr>RAM (Random Access Memory)</vt:lpstr>
      <vt:lpstr>Storage Devices</vt:lpstr>
      <vt:lpstr>Expansion Cards</vt:lpstr>
      <vt:lpstr>Power Supply Unit (PSU)</vt:lpstr>
      <vt:lpstr>Description of CPU</vt:lpstr>
      <vt:lpstr>Control Unit (CU)</vt:lpstr>
      <vt:lpstr>Arithmetic Logic Unit (ALU)</vt:lpstr>
      <vt:lpstr>Registers</vt:lpstr>
      <vt:lpstr>Functions and Importance of Each Components</vt:lpstr>
      <vt:lpstr>Functions and Importance of Each Components</vt:lpstr>
      <vt:lpstr>Functions and Importance of Each Components</vt:lpstr>
      <vt:lpstr>Visual Breakdown of a System Unit</vt:lpstr>
      <vt:lpstr>Diagram of a System Unit</vt:lpstr>
      <vt:lpstr>Quiz Time !!!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arul</cp:lastModifiedBy>
  <cp:revision>5</cp:revision>
  <dcterms:modified xsi:type="dcterms:W3CDTF">2025-04-07T00:29:53Z</dcterms:modified>
</cp:coreProperties>
</file>